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321" r:id="rId2"/>
    <p:sldId id="322" r:id="rId3"/>
    <p:sldId id="323" r:id="rId4"/>
    <p:sldId id="256" r:id="rId5"/>
    <p:sldId id="298" r:id="rId6"/>
    <p:sldId id="324" r:id="rId7"/>
    <p:sldId id="292" r:id="rId8"/>
    <p:sldId id="293" r:id="rId9"/>
    <p:sldId id="294" r:id="rId10"/>
    <p:sldId id="325" r:id="rId11"/>
    <p:sldId id="304" r:id="rId12"/>
    <p:sldId id="299" r:id="rId13"/>
    <p:sldId id="300" r:id="rId14"/>
    <p:sldId id="301" r:id="rId15"/>
    <p:sldId id="302" r:id="rId16"/>
    <p:sldId id="264" r:id="rId17"/>
    <p:sldId id="326" r:id="rId18"/>
    <p:sldId id="260" r:id="rId19"/>
    <p:sldId id="283" r:id="rId20"/>
    <p:sldId id="284" r:id="rId21"/>
    <p:sldId id="285" r:id="rId22"/>
    <p:sldId id="287" r:id="rId23"/>
    <p:sldId id="288" r:id="rId24"/>
    <p:sldId id="263" r:id="rId25"/>
    <p:sldId id="289" r:id="rId26"/>
    <p:sldId id="258" r:id="rId27"/>
    <p:sldId id="266" r:id="rId28"/>
    <p:sldId id="267" r:id="rId29"/>
    <p:sldId id="268" r:id="rId30"/>
    <p:sldId id="290" r:id="rId31"/>
    <p:sldId id="291" r:id="rId32"/>
    <p:sldId id="305" r:id="rId33"/>
    <p:sldId id="306" r:id="rId34"/>
    <p:sldId id="307" r:id="rId35"/>
    <p:sldId id="308" r:id="rId36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794" autoAdjust="0"/>
  </p:normalViewPr>
  <p:slideViewPr>
    <p:cSldViewPr snapToGrid="0" snapToObjects="1">
      <p:cViewPr varScale="1">
        <p:scale>
          <a:sx n="85" d="100"/>
          <a:sy n="85" d="100"/>
        </p:scale>
        <p:origin x="-11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tags" Target="tags/tag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67B50-B941-1A45-975D-211945563579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7E084-C5F8-9444-BDE9-956C89F5C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5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4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0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34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41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44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67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67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6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Base-pair changes will frequently be incorporated into:</a:t>
            </a:r>
          </a:p>
          <a:p>
            <a:r>
              <a:rPr lang="en-US" smtClean="0"/>
              <a:t>https://www.polleverywhere.com/multiple_choice_polls/O5vRcnWLYAs1Ig5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69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6BFB12F-AC24-184A-A18A-07CD750A1E24}" type="slidenum">
              <a:rPr lang="en-US" sz="1200" b="0"/>
              <a:pPr/>
              <a:t>18</a:t>
            </a:fld>
            <a:endParaRPr lang="en-US" sz="1200" b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6BFB12F-AC24-184A-A18A-07CD750A1E24}" type="slidenum">
              <a:rPr lang="en-US" sz="1200" b="0"/>
              <a:pPr/>
              <a:t>19</a:t>
            </a:fld>
            <a:endParaRPr lang="en-US" sz="1200" b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07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6BFB12F-AC24-184A-A18A-07CD750A1E24}" type="slidenum">
              <a:rPr lang="en-US" sz="1200" b="0"/>
              <a:pPr/>
              <a:t>20</a:t>
            </a:fld>
            <a:endParaRPr lang="en-US" sz="1200" b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6BFB12F-AC24-184A-A18A-07CD750A1E24}" type="slidenum">
              <a:rPr lang="en-US" sz="1200" b="0"/>
              <a:pPr/>
              <a:t>21</a:t>
            </a:fld>
            <a:endParaRPr lang="en-US" sz="1200" b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09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86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A1AC1D1-DAF8-594C-B9F7-6A3FD38F8E24}" type="slidenum">
              <a:rPr lang="en-US" sz="1200" b="0"/>
              <a:pPr/>
              <a:t>24</a:t>
            </a:fld>
            <a:endParaRPr lang="en-US" sz="1200" b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4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B644046-7D9A-B742-BEC8-6530597348F5}" type="slidenum">
              <a:rPr lang="en-US" sz="1200" b="0"/>
              <a:pPr/>
              <a:t>26</a:t>
            </a:fld>
            <a:endParaRPr lang="en-US" sz="1200" b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60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2C324A6-7E12-4545-A5D9-DC55ECE51C54}" type="slidenum">
              <a:rPr lang="en-US" sz="1200" b="0"/>
              <a:pPr/>
              <a:t>28</a:t>
            </a:fld>
            <a:endParaRPr lang="en-US" sz="1200" b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7CE6F95-773C-1147-8838-E49FBF15A58F}" type="slidenum">
              <a:rPr lang="en-US" sz="1200" b="0"/>
              <a:pPr/>
              <a:t>29</a:t>
            </a:fld>
            <a:endParaRPr lang="en-US" sz="1200" b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12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1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31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03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5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25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29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7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9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3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4C630-8A06-744B-BAF0-F590A60A8E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04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1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5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835B2CD-1B81-024D-8E69-250DD7F154C5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5DC9177-494C-7B4C-A2A2-4A1DC844EF6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reminders: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4605" y="1600200"/>
            <a:ext cx="9222059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Check Canvas for comments on your PLC submissions</a:t>
            </a:r>
          </a:p>
          <a:p>
            <a:endParaRPr lang="en-US" dirty="0"/>
          </a:p>
          <a:p>
            <a:r>
              <a:rPr lang="en-US" dirty="0" smtClean="0"/>
              <a:t>Check Canvas for comments on Group </a:t>
            </a:r>
            <a:r>
              <a:rPr lang="en-US" dirty="0"/>
              <a:t>project topics </a:t>
            </a:r>
            <a:endParaRPr lang="en-US" dirty="0" smtClean="0"/>
          </a:p>
          <a:p>
            <a:pPr lvl="1"/>
            <a:r>
              <a:rPr lang="en-US" dirty="0" smtClean="0"/>
              <a:t>6/11 groups chose the same topic of protein folding and prion disease</a:t>
            </a:r>
          </a:p>
          <a:p>
            <a:pPr lvl="1"/>
            <a:r>
              <a:rPr lang="en-US" dirty="0" smtClean="0"/>
              <a:t>2/11 groups chose gene mutations in sickle cell disease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28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Chromatin structure is Dynamic</a:t>
            </a:r>
          </a:p>
        </p:txBody>
      </p:sp>
      <p:pic>
        <p:nvPicPr>
          <p:cNvPr id="3" name="mc-E11-10-0832-s01">
            <a:hlinkClick r:id="" action="ppaction://media"/>
            <a:extLst>
              <a:ext uri="{FF2B5EF4-FFF2-40B4-BE49-F238E27FC236}">
                <a16:creationId xmlns:a16="http://schemas.microsoft.com/office/drawing/2014/main" xmlns="" id="{BC330237-00C0-5846-921A-96ED9AE7D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642" y="2039815"/>
            <a:ext cx="4248443" cy="42484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9205" y="6381764"/>
            <a:ext cx="8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nuclei in a single drosophila embryo undergoing rapid cell cycle divisions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1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Regulation of compaction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Controlling access to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6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Regulation of structure within a chromosome</a:t>
            </a:r>
            <a:endParaRPr lang="en-US" dirty="0"/>
          </a:p>
        </p:txBody>
      </p:sp>
      <p:pic>
        <p:nvPicPr>
          <p:cNvPr id="5" name="Picture 2" descr="figure_05_2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517" b="-126517"/>
          <a:stretch>
            <a:fillRect/>
          </a:stretch>
        </p:blipFill>
        <p:spPr bwMode="auto">
          <a:xfrm>
            <a:off x="451556" y="1162759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889" y="1651003"/>
            <a:ext cx="7160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 and compaction varies along a single chromosome: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Heterochromatin</a:t>
            </a:r>
            <a:r>
              <a:rPr lang="en-US" dirty="0" smtClean="0"/>
              <a:t>: compact, transcriptionally silent (no RNA made)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rgbClr val="FF0000"/>
                </a:solidFill>
              </a:rPr>
              <a:t>Euchromatin</a:t>
            </a:r>
            <a:r>
              <a:rPr lang="en-US" dirty="0" smtClean="0"/>
              <a:t>: less compact, transcriptionally active (RNA made)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556" y="4509873"/>
            <a:ext cx="846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Pattern of chromatin compaction is dictated by </a:t>
            </a:r>
            <a:r>
              <a:rPr lang="en-US" dirty="0" smtClean="0">
                <a:solidFill>
                  <a:srgbClr val="FF0000"/>
                </a:solidFill>
              </a:rPr>
              <a:t>histone code: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Post translational modification of histones </a:t>
            </a:r>
            <a:r>
              <a:rPr lang="en-US" dirty="0" smtClean="0">
                <a:sym typeface="Wingdings"/>
              </a:rPr>
              <a:t> influence protein binding partners</a:t>
            </a:r>
            <a:endParaRPr lang="en-US" dirty="0"/>
          </a:p>
        </p:txBody>
      </p:sp>
      <p:pic>
        <p:nvPicPr>
          <p:cNvPr id="9" name="Picture 2" descr="figure_05_27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54"/>
          <a:stretch/>
        </p:blipFill>
        <p:spPr bwMode="auto">
          <a:xfrm>
            <a:off x="417689" y="5113870"/>
            <a:ext cx="7752644" cy="15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17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by histone tails</a:t>
            </a:r>
            <a:endParaRPr lang="en-US" dirty="0"/>
          </a:p>
        </p:txBody>
      </p:sp>
      <p:pic>
        <p:nvPicPr>
          <p:cNvPr id="5" name="Picture 2" descr="figure_05_2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2" b="2054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figure_05_2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52765"/>
            <a:ext cx="5582022" cy="367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1524000"/>
            <a:ext cx="5582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Chromatin wraps around histone </a:t>
            </a:r>
            <a:r>
              <a:rPr lang="en-US" sz="2000" dirty="0" err="1" smtClean="0"/>
              <a:t>octamer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Histone ‘tails’ remain exposed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Unstructured regions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9655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292"/>
            <a:ext cx="8229600" cy="990600"/>
          </a:xfrm>
        </p:spPr>
        <p:txBody>
          <a:bodyPr/>
          <a:lstStyle/>
          <a:p>
            <a:r>
              <a:rPr lang="en-US" dirty="0" smtClean="0"/>
              <a:t>Histone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57" y="1224840"/>
            <a:ext cx="4763909" cy="5489222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Pattern of modifications on the histone tails</a:t>
            </a:r>
          </a:p>
          <a:p>
            <a:endParaRPr lang="en-US" dirty="0" smtClean="0"/>
          </a:p>
          <a:p>
            <a:r>
              <a:rPr lang="en-US" b="1" i="1" dirty="0" smtClean="0"/>
              <a:t>Different</a:t>
            </a:r>
            <a:r>
              <a:rPr lang="en-US" dirty="0" smtClean="0"/>
              <a:t> modifications for recruitment of </a:t>
            </a:r>
            <a:r>
              <a:rPr lang="en-US" b="1" i="1" dirty="0" smtClean="0"/>
              <a:t>different</a:t>
            </a:r>
            <a:r>
              <a:rPr lang="en-US" dirty="0" smtClean="0"/>
              <a:t> chromatin-modifying proteins</a:t>
            </a:r>
          </a:p>
          <a:p>
            <a:endParaRPr lang="en-US" dirty="0" smtClean="0"/>
          </a:p>
          <a:p>
            <a:r>
              <a:rPr lang="en-US" dirty="0" smtClean="0"/>
              <a:t>Regulate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Nucleosome spacing</a:t>
            </a:r>
          </a:p>
          <a:p>
            <a:pPr lvl="1"/>
            <a:r>
              <a:rPr lang="en-US" dirty="0"/>
              <a:t>Formation and maintenance of heterochromatic regions</a:t>
            </a:r>
          </a:p>
          <a:p>
            <a:pPr lvl="1"/>
            <a:r>
              <a:rPr lang="en-US" dirty="0"/>
              <a:t>Gene </a:t>
            </a:r>
            <a:r>
              <a:rPr lang="en-US" dirty="0" smtClean="0"/>
              <a:t>expression/silencing</a:t>
            </a:r>
          </a:p>
          <a:p>
            <a:pPr lvl="1"/>
            <a:endParaRPr lang="en-US" dirty="0"/>
          </a:p>
        </p:txBody>
      </p:sp>
      <p:pic>
        <p:nvPicPr>
          <p:cNvPr id="5" name="Picture 2" descr="figure_05_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20" y="1568699"/>
            <a:ext cx="4411133" cy="431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37359" y="3722028"/>
            <a:ext cx="4806641" cy="24999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8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292"/>
            <a:ext cx="8229600" cy="990600"/>
          </a:xfrm>
        </p:spPr>
        <p:txBody>
          <a:bodyPr/>
          <a:lstStyle/>
          <a:p>
            <a:r>
              <a:rPr lang="en-US" dirty="0" smtClean="0"/>
              <a:t>Histone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57" y="987778"/>
            <a:ext cx="8997243" cy="288995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Informs cell identity</a:t>
            </a:r>
          </a:p>
          <a:p>
            <a:pPr lvl="1"/>
            <a:r>
              <a:rPr lang="en-US" dirty="0" smtClean="0"/>
              <a:t>Non genetic but still</a:t>
            </a:r>
            <a:r>
              <a:rPr lang="en-US" b="1" dirty="0" smtClean="0">
                <a:solidFill>
                  <a:schemeClr val="tx2"/>
                </a:solidFill>
              </a:rPr>
              <a:t> HERITABLE</a:t>
            </a:r>
            <a:r>
              <a:rPr lang="en-US" dirty="0" smtClean="0"/>
              <a:t>- How cells from the same organism (same DNA) can have different functions (heart cell </a:t>
            </a:r>
            <a:r>
              <a:rPr lang="en-US" dirty="0" err="1" smtClean="0"/>
              <a:t>vs</a:t>
            </a:r>
            <a:r>
              <a:rPr lang="en-US" dirty="0" smtClean="0"/>
              <a:t> skin cell </a:t>
            </a:r>
            <a:r>
              <a:rPr lang="en-US" dirty="0" err="1" smtClean="0"/>
              <a:t>vs</a:t>
            </a:r>
            <a:r>
              <a:rPr lang="en-US" dirty="0" smtClean="0"/>
              <a:t> neuron)</a:t>
            </a:r>
          </a:p>
          <a:p>
            <a:pPr lvl="1"/>
            <a:endParaRPr lang="en-US" dirty="0"/>
          </a:p>
        </p:txBody>
      </p:sp>
      <p:pic>
        <p:nvPicPr>
          <p:cNvPr id="4" name="Picture 3" descr="ES_cell_regulati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9"/>
          <a:stretch/>
        </p:blipFill>
        <p:spPr>
          <a:xfrm>
            <a:off x="795877" y="3467542"/>
            <a:ext cx="6739467" cy="3288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0136" y="3166541"/>
            <a:ext cx="2319866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Same DNA, dramatically different cell fates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Replication machine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0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.url=https://www.polleverywhere.com/multiple_choice_polls/O5vRcnWLYAs1Ig5" descr="DBBB24B9-6EE1-4767-A060-87CEA4168C0C.png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0" y="1576510"/>
            <a:ext cx="8622479" cy="5217989"/>
          </a:xfrm>
          <a:prstGeom prst="rect">
            <a:avLst/>
          </a:prstGeom>
        </p:spPr>
      </p:pic>
      <p:sp>
        <p:nvSpPr>
          <p:cNvPr id="5" name="TPQuestion"/>
          <p:cNvSpPr txBox="1">
            <a:spLocks/>
          </p:cNvSpPr>
          <p:nvPr/>
        </p:nvSpPr>
        <p:spPr>
          <a:xfrm>
            <a:off x="457201" y="533400"/>
            <a:ext cx="8229600" cy="9906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Calibri" charset="0"/>
                <a:ea typeface="MS PGothic" charset="0"/>
              </a:rPr>
              <a:t>RNA polymerase is error prone. What does this mean for replication?  </a:t>
            </a:r>
            <a:endParaRPr lang="en-US" dirty="0"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09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figure_06_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9"/>
          <a:stretch/>
        </p:blipFill>
        <p:spPr bwMode="auto">
          <a:xfrm>
            <a:off x="304800" y="1471165"/>
            <a:ext cx="8531225" cy="405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9358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Replication requires the cooperation of</a:t>
            </a:r>
            <a:br>
              <a:rPr lang="en-US" sz="3600" dirty="0" smtClean="0"/>
            </a:br>
            <a:r>
              <a:rPr lang="en-US" sz="3600" dirty="0" smtClean="0"/>
              <a:t>many proteins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21376"/>
            <a:ext cx="8229600" cy="1250104"/>
          </a:xfrm>
        </p:spPr>
        <p:txBody>
          <a:bodyPr/>
          <a:lstStyle/>
          <a:p>
            <a:r>
              <a:rPr lang="en-US" dirty="0" smtClean="0"/>
              <a:t>Helicase to unwind DNA at the fork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30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9358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Replication requires the cooperation of</a:t>
            </a:r>
            <a:br>
              <a:rPr lang="en-US" sz="3600" dirty="0" smtClean="0"/>
            </a:br>
            <a:r>
              <a:rPr lang="en-US" sz="3600" dirty="0" smtClean="0"/>
              <a:t>many proteins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21376"/>
            <a:ext cx="8229600" cy="1250104"/>
          </a:xfrm>
        </p:spPr>
        <p:txBody>
          <a:bodyPr/>
          <a:lstStyle/>
          <a:p>
            <a:r>
              <a:rPr lang="en-US" dirty="0" smtClean="0"/>
              <a:t>RNA polymerase to place an RNA primer</a:t>
            </a:r>
          </a:p>
        </p:txBody>
      </p:sp>
      <p:pic>
        <p:nvPicPr>
          <p:cNvPr id="5" name="Picture 2" descr="figure_06_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5" b="2979"/>
          <a:stretch/>
        </p:blipFill>
        <p:spPr bwMode="auto">
          <a:xfrm>
            <a:off x="2979930" y="1339958"/>
            <a:ext cx="3814763" cy="395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83022" y="2500806"/>
            <a:ext cx="2521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DNA polymerase (</a:t>
            </a:r>
            <a:r>
              <a:rPr lang="en-US" dirty="0" err="1" smtClean="0"/>
              <a:t>primase</a:t>
            </a:r>
            <a:r>
              <a:rPr lang="en-US" dirty="0" smtClean="0"/>
              <a:t>) requires a 3’ base-paired end to start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RNA polymerase can start with only a template strand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64847" y="2805761"/>
            <a:ext cx="160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template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24475" y="2500807"/>
            <a:ext cx="492861" cy="304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691781" y="3175093"/>
            <a:ext cx="434237" cy="1357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5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Project Topics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78627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Group 1:</a:t>
            </a:r>
          </a:p>
          <a:p>
            <a:r>
              <a:rPr lang="en-US" sz="2000" dirty="0" smtClean="0"/>
              <a:t>Group 2: DNA </a:t>
            </a:r>
            <a:r>
              <a:rPr lang="en-US" sz="2000" dirty="0"/>
              <a:t>replication defects in Huntington’s </a:t>
            </a:r>
            <a:r>
              <a:rPr lang="en-US" sz="2000" dirty="0" smtClean="0"/>
              <a:t>disease</a:t>
            </a:r>
          </a:p>
          <a:p>
            <a:r>
              <a:rPr lang="en-US" sz="2000" dirty="0" smtClean="0"/>
              <a:t>Group 3: Exocytosis (or cellular response) and blood clotting</a:t>
            </a:r>
          </a:p>
          <a:p>
            <a:r>
              <a:rPr lang="en-US" sz="2000" dirty="0" smtClean="0"/>
              <a:t>Group 4:</a:t>
            </a:r>
          </a:p>
          <a:p>
            <a:r>
              <a:rPr lang="en-US" sz="2000" dirty="0" smtClean="0"/>
              <a:t>Group 5: Gene editing (DNA damage repair) techniques to correct disease-causing mutations in embryos</a:t>
            </a:r>
          </a:p>
          <a:p>
            <a:r>
              <a:rPr lang="en-US" sz="2000" dirty="0" smtClean="0"/>
              <a:t>Group 6:</a:t>
            </a:r>
          </a:p>
          <a:p>
            <a:r>
              <a:rPr lang="en-US" sz="2000" dirty="0" smtClean="0"/>
              <a:t>Group 7: Chromosome segregation defects in Down Syndrome</a:t>
            </a:r>
          </a:p>
          <a:p>
            <a:r>
              <a:rPr lang="en-US" sz="2000" dirty="0" smtClean="0"/>
              <a:t>Group 8: Cell signaling (maybe inflammation and autophagy) in MS</a:t>
            </a:r>
          </a:p>
          <a:p>
            <a:r>
              <a:rPr lang="en-US" sz="2000" dirty="0" smtClean="0"/>
              <a:t>Group 9: Cell signaling and autoimmune disorders (Myasthenia gravis)</a:t>
            </a:r>
          </a:p>
          <a:p>
            <a:r>
              <a:rPr lang="en-US" sz="2000" dirty="0" smtClean="0"/>
              <a:t>Group 10: Gene mutations and protein translation in Cystic Fibrosis</a:t>
            </a:r>
          </a:p>
          <a:p>
            <a:r>
              <a:rPr lang="en-US" sz="2000" dirty="0" smtClean="0"/>
              <a:t>Group 11: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843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9358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Replication requires the cooperation of</a:t>
            </a:r>
            <a:br>
              <a:rPr lang="en-US" sz="3600" dirty="0" smtClean="0"/>
            </a:br>
            <a:r>
              <a:rPr lang="en-US" sz="3600" dirty="0" smtClean="0"/>
              <a:t>many proteins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21376"/>
            <a:ext cx="8229600" cy="12501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RNA polymerase to place an RNA primer</a:t>
            </a:r>
          </a:p>
          <a:p>
            <a:r>
              <a:rPr lang="en-US" dirty="0" smtClean="0"/>
              <a:t>Nuclease to degrade the RNA primer</a:t>
            </a:r>
          </a:p>
          <a:p>
            <a:r>
              <a:rPr lang="en-US" dirty="0" smtClean="0"/>
              <a:t>Ligase to join together fragments</a:t>
            </a:r>
          </a:p>
        </p:txBody>
      </p:sp>
      <p:pic>
        <p:nvPicPr>
          <p:cNvPr id="9" name="Picture 2" descr="figure_06_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2" b="3977"/>
          <a:stretch/>
        </p:blipFill>
        <p:spPr bwMode="auto">
          <a:xfrm>
            <a:off x="3362993" y="853102"/>
            <a:ext cx="3897234" cy="467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961847" y="3374496"/>
            <a:ext cx="1023635" cy="966850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7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9358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Replication requires the cooperation of</a:t>
            </a:r>
            <a:br>
              <a:rPr lang="en-US" sz="3600" dirty="0" smtClean="0"/>
            </a:br>
            <a:r>
              <a:rPr lang="en-US" sz="3600" dirty="0" smtClean="0"/>
              <a:t>many proteins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21376"/>
            <a:ext cx="8229600" cy="12501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RNA polymerase to place an RNA primer</a:t>
            </a:r>
          </a:p>
          <a:p>
            <a:r>
              <a:rPr lang="en-US" dirty="0"/>
              <a:t>Nuclease to degrade the RNA primer</a:t>
            </a:r>
          </a:p>
          <a:p>
            <a:r>
              <a:rPr lang="en-US" dirty="0"/>
              <a:t>Ligase to join together fragments</a:t>
            </a:r>
          </a:p>
        </p:txBody>
      </p:sp>
      <p:pic>
        <p:nvPicPr>
          <p:cNvPr id="10" name="Picture 2" descr="figure_06_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" y="2486536"/>
            <a:ext cx="8553545" cy="213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533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69" y="286948"/>
            <a:ext cx="8229600" cy="990600"/>
          </a:xfrm>
        </p:spPr>
        <p:txBody>
          <a:bodyPr/>
          <a:lstStyle/>
          <a:p>
            <a:r>
              <a:rPr lang="en-US" dirty="0" smtClean="0"/>
              <a:t>Replication creates challenges</a:t>
            </a:r>
            <a:endParaRPr lang="en-US" dirty="0"/>
          </a:p>
        </p:txBody>
      </p:sp>
      <p:pic>
        <p:nvPicPr>
          <p:cNvPr id="4" name="Picture 2" descr="figure_06_1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57037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00098" y="4094894"/>
            <a:ext cx="1116430" cy="1200329"/>
          </a:xfrm>
          <a:prstGeom prst="rect">
            <a:avLst/>
          </a:prstGeom>
          <a:noFill/>
          <a:ln w="571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This is not a ‘free’ end!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027570" y="3658864"/>
            <a:ext cx="237336" cy="303325"/>
          </a:xfrm>
          <a:prstGeom prst="straightConnector1">
            <a:avLst/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127534" y="2767845"/>
            <a:ext cx="1788994" cy="2527378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27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826"/>
            <a:ext cx="8229600" cy="990600"/>
          </a:xfrm>
        </p:spPr>
        <p:txBody>
          <a:bodyPr/>
          <a:lstStyle/>
          <a:p>
            <a:r>
              <a:rPr lang="en-US" dirty="0" smtClean="0"/>
              <a:t>During replication…</a:t>
            </a:r>
            <a:endParaRPr lang="en-US" dirty="0"/>
          </a:p>
        </p:txBody>
      </p:sp>
      <p:pic>
        <p:nvPicPr>
          <p:cNvPr id="4" name="Content Placeholder 3" descr="nihms78467f3.jp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422"/>
          <a:stretch/>
        </p:blipFill>
        <p:spPr>
          <a:xfrm>
            <a:off x="160581" y="1655400"/>
            <a:ext cx="5556307" cy="3799321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716887" y="852444"/>
            <a:ext cx="3261057" cy="5874977"/>
          </a:xfrm>
        </p:spPr>
        <p:txBody>
          <a:bodyPr>
            <a:noAutofit/>
          </a:bodyPr>
          <a:lstStyle/>
          <a:p>
            <a:r>
              <a:rPr lang="en-US" sz="2200" dirty="0" smtClean="0"/>
              <a:t>Number </a:t>
            </a:r>
            <a:r>
              <a:rPr lang="en-US" sz="2200" dirty="0"/>
              <a:t>of </a:t>
            </a:r>
            <a:r>
              <a:rPr lang="en-US" sz="2200" dirty="0" smtClean="0"/>
              <a:t>turns doesn’t change, just compressed into </a:t>
            </a:r>
            <a:r>
              <a:rPr lang="en-US" sz="2200" dirty="0"/>
              <a:t>a shorter segment of </a:t>
            </a:r>
            <a:r>
              <a:rPr lang="en-US" sz="2200" dirty="0" smtClean="0"/>
              <a:t>DNA.</a:t>
            </a:r>
          </a:p>
          <a:p>
            <a:r>
              <a:rPr lang="en-US" sz="2200" dirty="0" smtClean="0"/>
              <a:t>The </a:t>
            </a:r>
            <a:r>
              <a:rPr lang="en-US" sz="2200" dirty="0"/>
              <a:t>double helix becomes increasingly overwound ahead of </a:t>
            </a:r>
            <a:r>
              <a:rPr lang="en-US" sz="2200" dirty="0" smtClean="0"/>
              <a:t>the replication fork.</a:t>
            </a:r>
          </a:p>
          <a:p>
            <a:r>
              <a:rPr lang="en-US" sz="2200" dirty="0" smtClean="0"/>
              <a:t>Supercoiling makes </a:t>
            </a:r>
            <a:r>
              <a:rPr lang="en-US" sz="2200" dirty="0"/>
              <a:t>it </a:t>
            </a:r>
            <a:r>
              <a:rPr lang="en-US" sz="2200" dirty="0" smtClean="0"/>
              <a:t>increasingly more </a:t>
            </a:r>
            <a:r>
              <a:rPr lang="en-US" sz="2200" dirty="0"/>
              <a:t>difficult to open the two strands of the double helix </a:t>
            </a:r>
            <a:endParaRPr lang="en-US" sz="2200" dirty="0" smtClean="0"/>
          </a:p>
          <a:p>
            <a:r>
              <a:rPr lang="en-US" sz="2200" dirty="0" smtClean="0"/>
              <a:t>ultimately this would block further replication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4323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figure_06_20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83"/>
          <a:stretch/>
        </p:blipFill>
        <p:spPr bwMode="auto">
          <a:xfrm>
            <a:off x="304800" y="1308100"/>
            <a:ext cx="8531225" cy="294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8085" y="1206614"/>
            <a:ext cx="177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Replication fork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18222" y="1575946"/>
            <a:ext cx="613127" cy="6431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401" y="4638213"/>
            <a:ext cx="908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 smtClean="0"/>
              <a:t>Topoisomerase </a:t>
            </a:r>
            <a:r>
              <a:rPr lang="en-US" sz="2200" dirty="0" smtClean="0">
                <a:sym typeface="Wingdings"/>
              </a:rPr>
              <a:t> enzyme that makes a nick in the DNA backbone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 smtClean="0">
                <a:sym typeface="Wingdings"/>
              </a:rPr>
              <a:t>Free rotation around the </a:t>
            </a:r>
            <a:r>
              <a:rPr lang="en-US" sz="2200" dirty="0" err="1" smtClean="0">
                <a:sym typeface="Wingdings"/>
              </a:rPr>
              <a:t>phosphodiester</a:t>
            </a:r>
            <a:r>
              <a:rPr lang="en-US" sz="2200" dirty="0" smtClean="0">
                <a:sym typeface="Wingdings"/>
              </a:rPr>
              <a:t> bond on unbroken strand to relieve torsion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 smtClean="0">
                <a:sym typeface="Wingdings"/>
              </a:rPr>
              <a:t>Nick is re-sealed and topoisomerase is removed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 smtClean="0">
              <a:sym typeface="Wingdings"/>
            </a:endParaRPr>
          </a:p>
          <a:p>
            <a:endParaRPr lang="en-US" sz="22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53826"/>
            <a:ext cx="8229600" cy="990600"/>
          </a:xfrm>
        </p:spPr>
        <p:txBody>
          <a:bodyPr/>
          <a:lstStyle/>
          <a:p>
            <a:r>
              <a:rPr lang="en-US" dirty="0" smtClean="0"/>
              <a:t>During replication…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hms78467f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5" y="1605607"/>
            <a:ext cx="8817363" cy="51375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3826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Topoisomerase function is essential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595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figure_06_19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"/>
          <a:stretch/>
        </p:blipFill>
        <p:spPr bwMode="auto">
          <a:xfrm>
            <a:off x="95619" y="1202817"/>
            <a:ext cx="6770261" cy="487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21" y="212217"/>
            <a:ext cx="8229600" cy="990600"/>
          </a:xfrm>
        </p:spPr>
        <p:txBody>
          <a:bodyPr/>
          <a:lstStyle/>
          <a:p>
            <a:r>
              <a:rPr lang="en-US" dirty="0" smtClean="0"/>
              <a:t>Replication Machinery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65880" y="764995"/>
            <a:ext cx="2278120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RNA polymerase remains at the fork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Lagging strand folds back to keep both DNA polymerases near the fork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Both </a:t>
            </a:r>
            <a:r>
              <a:rPr lang="en-US" dirty="0" err="1" smtClean="0">
                <a:solidFill>
                  <a:srgbClr val="FF0000"/>
                </a:solidFill>
              </a:rPr>
              <a:t>primase</a:t>
            </a:r>
            <a:r>
              <a:rPr lang="en-US" dirty="0" smtClean="0">
                <a:solidFill>
                  <a:srgbClr val="FF0000"/>
                </a:solidFill>
              </a:rPr>
              <a:t> and DNA polymerase remain local and read to produce the next </a:t>
            </a:r>
            <a:r>
              <a:rPr lang="en-US" dirty="0" err="1" smtClean="0">
                <a:solidFill>
                  <a:srgbClr val="FF0000"/>
                </a:solidFill>
              </a:rPr>
              <a:t>okazaki</a:t>
            </a:r>
            <a:r>
              <a:rPr lang="en-US" dirty="0" smtClean="0">
                <a:solidFill>
                  <a:srgbClr val="FF0000"/>
                </a:solidFill>
              </a:rPr>
              <a:t> fragment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Proteins act together for efficient, effective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2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Replicating telomeres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special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3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figure_06_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3"/>
          <a:stretch/>
        </p:blipFill>
        <p:spPr bwMode="auto">
          <a:xfrm>
            <a:off x="182510" y="536409"/>
            <a:ext cx="5680075" cy="60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56020" y="2808739"/>
            <a:ext cx="2706535" cy="2308324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On lagging strand: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Once RNA primer is removed, there is no longer a 3’ base-paired end to allow DNA polymerase to complete replication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248804" y="3220180"/>
            <a:ext cx="907216" cy="257009"/>
          </a:xfrm>
          <a:prstGeom prst="straightConnector1">
            <a:avLst/>
          </a:prstGeom>
          <a:ln>
            <a:solidFill>
              <a:srgbClr val="D25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248804" y="4988558"/>
            <a:ext cx="907216" cy="378408"/>
          </a:xfrm>
          <a:prstGeom prst="straightConnector1">
            <a:avLst/>
          </a:prstGeom>
          <a:ln>
            <a:solidFill>
              <a:srgbClr val="D25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56020" y="5913850"/>
            <a:ext cx="3882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Over repeated rounds of replication, DNA strand continues to shrink…..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839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15918"/>
            <a:ext cx="8229600" cy="990600"/>
          </a:xfrm>
        </p:spPr>
        <p:txBody>
          <a:bodyPr/>
          <a:lstStyle/>
          <a:p>
            <a:r>
              <a:rPr lang="en-US" dirty="0" smtClean="0"/>
              <a:t>RNA to the rescue again!</a:t>
            </a:r>
            <a:endParaRPr lang="en-US" dirty="0"/>
          </a:p>
        </p:txBody>
      </p:sp>
      <p:pic>
        <p:nvPicPr>
          <p:cNvPr id="5" name="Picture 4" descr="figure-07-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540"/>
            <a:ext cx="9144000" cy="3115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045" y="5472794"/>
            <a:ext cx="869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Telomerase </a:t>
            </a:r>
            <a:r>
              <a:rPr lang="en-US" dirty="0" smtClean="0">
                <a:sym typeface="Wingdings"/>
              </a:rPr>
              <a:t> an enzyme that uses an RNA template to extend the DNA replicated from the lagging strand</a:t>
            </a:r>
          </a:p>
        </p:txBody>
      </p:sp>
    </p:spTree>
    <p:extLst>
      <p:ext uri="{BB962C8B-B14F-4D97-AF65-F5344CB8AC3E}">
        <p14:creationId xmlns:p14="http://schemas.microsoft.com/office/powerpoint/2010/main" val="295980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reminders: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4605" y="1600200"/>
            <a:ext cx="9222059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Check Canvas for comments on your PLC submissions</a:t>
            </a:r>
          </a:p>
          <a:p>
            <a:endParaRPr lang="en-US" dirty="0"/>
          </a:p>
          <a:p>
            <a:r>
              <a:rPr lang="en-US" dirty="0" smtClean="0"/>
              <a:t>Check Canvas for comments on Group </a:t>
            </a:r>
            <a:r>
              <a:rPr lang="en-US" dirty="0"/>
              <a:t>project topics </a:t>
            </a:r>
            <a:endParaRPr lang="en-US" dirty="0" smtClean="0"/>
          </a:p>
          <a:p>
            <a:pPr lvl="1"/>
            <a:r>
              <a:rPr lang="en-US" dirty="0" smtClean="0"/>
              <a:t>6/11 groups chose the same topic of protein folding and prion disease</a:t>
            </a:r>
          </a:p>
          <a:p>
            <a:pPr lvl="1"/>
            <a:r>
              <a:rPr lang="en-US" dirty="0" smtClean="0"/>
              <a:t>2/11 groups chose gene mutations in sickle cell disease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Attend Seminar #1 and turn in question sheet </a:t>
            </a:r>
            <a:r>
              <a:rPr lang="en-US" b="1" dirty="0" smtClean="0"/>
              <a:t>Tomorrow 4PM</a:t>
            </a:r>
            <a:endParaRPr lang="en-US" b="1" dirty="0"/>
          </a:p>
          <a:p>
            <a:pPr lvl="1"/>
            <a:r>
              <a:rPr lang="en-US" b="1" dirty="0"/>
              <a:t>Gateway Park: 60 Prescott St. Seminar room 1002</a:t>
            </a:r>
          </a:p>
          <a:p>
            <a:pPr lvl="1"/>
            <a:r>
              <a:rPr lang="en-US" b="1" dirty="0"/>
              <a:t>Sign-in sheet in back of </a:t>
            </a:r>
            <a:r>
              <a:rPr lang="en-US" b="1" dirty="0" smtClean="0"/>
              <a:t>room</a:t>
            </a:r>
          </a:p>
          <a:p>
            <a:pPr lvl="1"/>
            <a:r>
              <a:rPr lang="en-US" dirty="0" smtClean="0"/>
              <a:t>Seminar will end ~5pm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94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lomere_replication135510785942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t="6300" r="3267" b="4888"/>
          <a:stretch/>
        </p:blipFill>
        <p:spPr>
          <a:xfrm>
            <a:off x="302406" y="1297230"/>
            <a:ext cx="8724412" cy="5276257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15918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RNA to the rescue again!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1451" y="5889316"/>
            <a:ext cx="3341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Telomere ends are complementary to the telomerase RNA’s sequence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59714" y="3334631"/>
            <a:ext cx="1724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sequence</a:t>
            </a:r>
          </a:p>
          <a:p>
            <a:r>
              <a:rPr lang="en-US" dirty="0" smtClean="0"/>
              <a:t>CCCAAUCCC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89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215918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Telomeres present more challenges</a:t>
            </a:r>
            <a:endParaRPr lang="en-US" dirty="0"/>
          </a:p>
        </p:txBody>
      </p:sp>
      <p:pic>
        <p:nvPicPr>
          <p:cNvPr id="2" name="Picture 1" descr="Telome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015" y="3425409"/>
            <a:ext cx="5720985" cy="3432591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36084" y="1027361"/>
            <a:ext cx="9007915" cy="1810836"/>
          </a:xfrm>
        </p:spPr>
        <p:txBody>
          <a:bodyPr>
            <a:noAutofit/>
          </a:bodyPr>
          <a:lstStyle/>
          <a:p>
            <a:r>
              <a:rPr lang="en-US" sz="2000" dirty="0" smtClean="0"/>
              <a:t>Telomerase solves the problem of shortening chromosomes</a:t>
            </a:r>
          </a:p>
          <a:p>
            <a:r>
              <a:rPr lang="en-US" sz="2000" dirty="0" smtClean="0"/>
              <a:t>BUT there is still single stranded DNA….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Specific sequence of</a:t>
            </a:r>
          </a:p>
          <a:p>
            <a:pPr marL="0" indent="0">
              <a:buNone/>
            </a:pPr>
            <a:r>
              <a:rPr lang="en-US" sz="2000" dirty="0" smtClean="0"/>
              <a:t>telomeres allows</a:t>
            </a:r>
          </a:p>
          <a:p>
            <a:pPr marL="0" indent="0">
              <a:buNone/>
            </a:pPr>
            <a:r>
              <a:rPr lang="en-US" sz="2000" dirty="0" smtClean="0"/>
              <a:t>special looping</a:t>
            </a:r>
          </a:p>
          <a:p>
            <a:pPr marL="0" indent="0">
              <a:buNone/>
            </a:pPr>
            <a:r>
              <a:rPr lang="en-US" sz="2000" dirty="0" smtClean="0"/>
              <a:t>structure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4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nzymes that make it all possible…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199" y="2438400"/>
            <a:ext cx="4038549" cy="395128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Starting replication</a:t>
            </a:r>
          </a:p>
          <a:p>
            <a:pPr marL="457200" indent="-457200">
              <a:buFont typeface="+mj-lt"/>
              <a:buAutoNum type="arabicPeriod"/>
            </a:pPr>
            <a:endParaRPr lang="en-US" sz="23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RNA/DNA hybrid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Unwinding to open replication bubble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Too much unwinding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Shortening DNA ends</a:t>
            </a:r>
            <a:endParaRPr lang="en-US" sz="23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200" dirty="0"/>
              <a:t>S</a:t>
            </a:r>
            <a:r>
              <a:rPr lang="en-US" sz="3200" dirty="0" smtClean="0"/>
              <a:t>olution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616823" y="2438400"/>
            <a:ext cx="4527177" cy="39512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300" dirty="0" err="1" smtClean="0"/>
              <a:t>Primase</a:t>
            </a:r>
            <a:r>
              <a:rPr lang="en-US" sz="2300" dirty="0" smtClean="0"/>
              <a:t>, then DNA polymerase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Nuclease </a:t>
            </a:r>
            <a:r>
              <a:rPr lang="en-US" sz="2300" dirty="0" smtClean="0">
                <a:sym typeface="Wingdings"/>
              </a:rPr>
              <a:t>&amp; </a:t>
            </a:r>
            <a:r>
              <a:rPr lang="en-US" sz="2300" dirty="0" smtClean="0"/>
              <a:t>ligase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Helicase</a:t>
            </a:r>
          </a:p>
          <a:p>
            <a:pPr marL="457200" indent="-457200">
              <a:buFont typeface="+mj-lt"/>
              <a:buAutoNum type="arabicPeriod"/>
            </a:pPr>
            <a:endParaRPr lang="en-US" sz="2300" dirty="0"/>
          </a:p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Topoisomerase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300" dirty="0" smtClean="0"/>
              <a:t>telomerase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31911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Dna</a:t>
            </a:r>
            <a:r>
              <a:rPr lang="en-US" dirty="0" smtClean="0"/>
              <a:t> damage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Mismatch repair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4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336"/>
            <a:ext cx="8229600" cy="990600"/>
          </a:xfrm>
        </p:spPr>
        <p:txBody>
          <a:bodyPr/>
          <a:lstStyle/>
          <a:p>
            <a:r>
              <a:rPr lang="en-US" dirty="0" smtClean="0"/>
              <a:t>Assault on your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The human body has ~30 trillion cells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~10,000 trillion cell divisions in a lifetime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200 million cells are </a:t>
            </a:r>
            <a:r>
              <a:rPr lang="en-US" sz="2000" b="1" dirty="0" smtClean="0">
                <a:solidFill>
                  <a:srgbClr val="000000"/>
                </a:solidFill>
              </a:rPr>
              <a:t>replicating DNA and dividing </a:t>
            </a:r>
            <a:r>
              <a:rPr lang="en-US" sz="2000" b="1" dirty="0">
                <a:solidFill>
                  <a:srgbClr val="000000"/>
                </a:solidFill>
              </a:rPr>
              <a:t>in your body RIGHT NOW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Daily exposure to DNA damaging factors: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Lifestyle factors (nutrition, tobacco use, </a:t>
            </a:r>
            <a:r>
              <a:rPr lang="en-US" dirty="0" err="1">
                <a:solidFill>
                  <a:srgbClr val="000000"/>
                </a:solidFill>
              </a:rPr>
              <a:t>etc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Naturally occurring exposures (UV light, infectious agents)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Medical treatments (chemotherapy)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Workplace and household exposures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Pollution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endParaRPr lang="en-US" dirty="0"/>
          </a:p>
          <a:p>
            <a:pPr lvl="1" indent="0" algn="ctr">
              <a:buClr>
                <a:schemeClr val="tx1"/>
              </a:buClr>
              <a:buNone/>
            </a:pPr>
            <a:r>
              <a:rPr lang="en-US" b="1" dirty="0"/>
              <a:t>Each </a:t>
            </a:r>
            <a:r>
              <a:rPr lang="en-US" b="1" dirty="0" smtClean="0"/>
              <a:t>round of replication is </a:t>
            </a:r>
            <a:r>
              <a:rPr lang="en-US" b="1" dirty="0"/>
              <a:t>an opportunity for new mutations to be acquired and passed 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270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types of damage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Caused by both endogenous and exogenous sources</a:t>
            </a:r>
            <a:endParaRPr lang="en-US" dirty="0"/>
          </a:p>
        </p:txBody>
      </p:sp>
      <p:pic>
        <p:nvPicPr>
          <p:cNvPr id="4" name="Picture 3" descr="nrg3729-i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2" y="2668424"/>
            <a:ext cx="7620000" cy="33401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7521" y="2271245"/>
            <a:ext cx="3028664" cy="3565610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280" y="5830669"/>
            <a:ext cx="9070719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2 of the more common: deamination and </a:t>
            </a:r>
            <a:r>
              <a:rPr lang="en-US" dirty="0" err="1" smtClean="0"/>
              <a:t>depurination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N-</a:t>
            </a:r>
            <a:r>
              <a:rPr lang="en-US" dirty="0" err="1" smtClean="0"/>
              <a:t>glycosidic</a:t>
            </a:r>
            <a:r>
              <a:rPr lang="en-US" dirty="0" smtClean="0"/>
              <a:t> bond that attaches the base to the sugar of a nucleotide is easily broken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Occurs with 10^4 bases per cell per day!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69906" y="2368933"/>
            <a:ext cx="1257872" cy="3333602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46185" y="1999601"/>
            <a:ext cx="5073174" cy="369332"/>
          </a:xfrm>
          <a:prstGeom prst="rect">
            <a:avLst/>
          </a:prstGeom>
          <a:noFill/>
          <a:ln>
            <a:solidFill>
              <a:srgbClr val="D2533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Mismatch errors during replication 1:10,000,000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2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4462"/>
            <a:ext cx="8229600" cy="990600"/>
          </a:xfrm>
        </p:spPr>
        <p:txBody>
          <a:bodyPr/>
          <a:lstStyle/>
          <a:p>
            <a:r>
              <a:rPr lang="en-US" dirty="0" smtClean="0"/>
              <a:t>Lecture 6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707" y="1181852"/>
            <a:ext cx="8979647" cy="4876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Understand and be able to describe the dynamic nature of  chromatin structure throughout the cell cycle</a:t>
            </a:r>
          </a:p>
          <a:p>
            <a:endParaRPr lang="en-US" dirty="0"/>
          </a:p>
          <a:p>
            <a:r>
              <a:rPr lang="en-US" dirty="0"/>
              <a:t>Understand and be able to provide examples of how and why chromatin access is regulated</a:t>
            </a:r>
          </a:p>
          <a:p>
            <a:endParaRPr lang="en-US" dirty="0" smtClean="0"/>
          </a:p>
          <a:p>
            <a:r>
              <a:rPr lang="en-US" dirty="0" smtClean="0"/>
              <a:t>Understand </a:t>
            </a:r>
            <a:r>
              <a:rPr lang="en-US" dirty="0"/>
              <a:t>and be able to describe replication challenges and the cell’s solutions to these challenges, including:</a:t>
            </a:r>
          </a:p>
          <a:p>
            <a:pPr lvl="1"/>
            <a:r>
              <a:rPr lang="en-US" dirty="0"/>
              <a:t>Replication priming</a:t>
            </a:r>
          </a:p>
          <a:p>
            <a:pPr lvl="1"/>
            <a:r>
              <a:rPr lang="en-US" dirty="0"/>
              <a:t>Supercoiling</a:t>
            </a:r>
          </a:p>
          <a:p>
            <a:pPr lvl="1"/>
            <a:r>
              <a:rPr lang="en-US" dirty="0"/>
              <a:t>Replicating chromosome ends</a:t>
            </a:r>
          </a:p>
          <a:p>
            <a:endParaRPr lang="en-US" dirty="0" smtClean="0"/>
          </a:p>
          <a:p>
            <a:r>
              <a:rPr lang="en-US" dirty="0" smtClean="0"/>
              <a:t>Understand common types of DNA damage and how they are repaired</a:t>
            </a:r>
          </a:p>
          <a:p>
            <a:endParaRPr lang="en-US" dirty="0"/>
          </a:p>
          <a:p>
            <a:r>
              <a:rPr lang="en-US" dirty="0" smtClean="0"/>
              <a:t>Be able to describe limitations to different DNA damage repair mechanisms</a:t>
            </a:r>
          </a:p>
        </p:txBody>
      </p:sp>
    </p:spTree>
    <p:extLst>
      <p:ext uri="{BB962C8B-B14F-4D97-AF65-F5344CB8AC3E}">
        <p14:creationId xmlns:p14="http://schemas.microsoft.com/office/powerpoint/2010/main" val="425986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Structure and organization of chromatin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-continued-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39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520"/>
            <a:ext cx="8229600" cy="990600"/>
          </a:xfrm>
        </p:spPr>
        <p:txBody>
          <a:bodyPr/>
          <a:lstStyle/>
          <a:p>
            <a:r>
              <a:rPr lang="en-US" dirty="0"/>
              <a:t>Nucleosomes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80" y="1174319"/>
            <a:ext cx="5140864" cy="5578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Basic unit of chromosome structure</a:t>
            </a:r>
          </a:p>
          <a:p>
            <a:r>
              <a:rPr lang="en-US" sz="2200" dirty="0"/>
              <a:t>Chromatin is wrapped around an octamer of proteins known as histones </a:t>
            </a:r>
            <a:r>
              <a:rPr lang="en-US" sz="2200" b="1" dirty="0">
                <a:solidFill>
                  <a:srgbClr val="C00000"/>
                </a:solidFill>
              </a:rPr>
              <a:t>histones + DNA </a:t>
            </a:r>
            <a:r>
              <a:rPr lang="en-US" sz="2200" b="1" dirty="0">
                <a:solidFill>
                  <a:srgbClr val="C00000"/>
                </a:solidFill>
                <a:sym typeface="Wingdings"/>
              </a:rPr>
              <a:t>= nucleosome</a:t>
            </a:r>
          </a:p>
          <a:p>
            <a:endParaRPr lang="en-US" sz="2200" dirty="0">
              <a:sym typeface="Wingdings"/>
            </a:endParaRPr>
          </a:p>
          <a:p>
            <a:endParaRPr lang="en-US" sz="2200" dirty="0">
              <a:sym typeface="Wingdings"/>
            </a:endParaRPr>
          </a:p>
          <a:p>
            <a:r>
              <a:rPr lang="en-US" sz="2200" dirty="0">
                <a:sym typeface="Wingdings"/>
              </a:rPr>
              <a:t>A 5</a:t>
            </a:r>
            <a:r>
              <a:rPr lang="en-US" sz="2200" baseline="30000" dirty="0">
                <a:sym typeface="Wingdings"/>
              </a:rPr>
              <a:t>th</a:t>
            </a:r>
            <a:r>
              <a:rPr lang="en-US" sz="2200" dirty="0">
                <a:sym typeface="Wingdings"/>
              </a:rPr>
              <a:t> histone (H1)</a:t>
            </a:r>
          </a:p>
          <a:p>
            <a:pPr marL="0" indent="0">
              <a:buNone/>
            </a:pPr>
            <a:r>
              <a:rPr lang="en-US" sz="2200" dirty="0">
                <a:sym typeface="Wingdings"/>
              </a:rPr>
              <a:t>binds the ‘linker</a:t>
            </a:r>
          </a:p>
          <a:p>
            <a:pPr marL="0" indent="0">
              <a:buNone/>
            </a:pPr>
            <a:r>
              <a:rPr lang="en-US" sz="2200" dirty="0">
                <a:sym typeface="Wingdings"/>
              </a:rPr>
              <a:t>region’ between</a:t>
            </a:r>
          </a:p>
          <a:p>
            <a:pPr marL="0" indent="0">
              <a:buNone/>
            </a:pPr>
            <a:r>
              <a:rPr lang="en-US" sz="2200" dirty="0">
                <a:sym typeface="Wingdings"/>
              </a:rPr>
              <a:t>nucleosomes </a:t>
            </a:r>
          </a:p>
          <a:p>
            <a:pPr marL="0" indent="0">
              <a:buNone/>
            </a:pPr>
            <a:r>
              <a:rPr lang="en-US" sz="2200" dirty="0">
                <a:sym typeface="Wingdings"/>
              </a:rPr>
              <a:t>chromatin fiber</a:t>
            </a:r>
            <a:endParaRPr lang="en-US" sz="2200" dirty="0"/>
          </a:p>
        </p:txBody>
      </p:sp>
      <p:pic>
        <p:nvPicPr>
          <p:cNvPr id="8" name="Picture 7" descr="screen_shot_2014-01-31_at_121358_pm-143E94B644C550CD0B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2"/>
          <a:stretch/>
        </p:blipFill>
        <p:spPr>
          <a:xfrm>
            <a:off x="2607909" y="3531968"/>
            <a:ext cx="6476823" cy="2929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09673" y="1455711"/>
            <a:ext cx="2025141" cy="1754327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Histones are essential and the most highly conserved proteins between species</a:t>
            </a:r>
          </a:p>
        </p:txBody>
      </p:sp>
    </p:spTree>
    <p:extLst>
      <p:ext uri="{BB962C8B-B14F-4D97-AF65-F5344CB8AC3E}">
        <p14:creationId xmlns:p14="http://schemas.microsoft.com/office/powerpoint/2010/main" val="296138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05" y="153141"/>
            <a:ext cx="8229600" cy="990600"/>
          </a:xfrm>
        </p:spPr>
        <p:txBody>
          <a:bodyPr/>
          <a:lstStyle/>
          <a:p>
            <a:r>
              <a:rPr lang="en-US" dirty="0" smtClean="0"/>
              <a:t>Imaging chromatin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939" y="44490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" descr="figure_05_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3"/>
          <a:stretch/>
        </p:blipFill>
        <p:spPr bwMode="auto">
          <a:xfrm>
            <a:off x="3816725" y="1257832"/>
            <a:ext cx="5137150" cy="521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figure_05_2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9" b="16982"/>
          <a:stretch/>
        </p:blipFill>
        <p:spPr bwMode="auto">
          <a:xfrm rot="10800000">
            <a:off x="486715" y="1524000"/>
            <a:ext cx="3102599" cy="326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714" y="1524000"/>
            <a:ext cx="8467161" cy="1571321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6714" y="3177086"/>
            <a:ext cx="8467161" cy="1571321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1212" y="4833591"/>
            <a:ext cx="2874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 Microscopy to see chromatin</a:t>
            </a:r>
          </a:p>
        </p:txBody>
      </p:sp>
    </p:spTree>
    <p:extLst>
      <p:ext uri="{BB962C8B-B14F-4D97-AF65-F5344CB8AC3E}">
        <p14:creationId xmlns:p14="http://schemas.microsoft.com/office/powerpoint/2010/main" val="3581983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in chromosomes is </a:t>
            </a:r>
            <a:r>
              <a:rPr lang="en-US" i="1" dirty="0"/>
              <a:t>always</a:t>
            </a:r>
            <a:r>
              <a:rPr lang="en-US" dirty="0"/>
              <a:t> highly </a:t>
            </a:r>
            <a:r>
              <a:rPr lang="en-US" dirty="0" smtClean="0"/>
              <a:t>condensed</a:t>
            </a:r>
            <a:endParaRPr lang="en-US" dirty="0"/>
          </a:p>
        </p:txBody>
      </p:sp>
      <p:pic>
        <p:nvPicPr>
          <p:cNvPr id="4" name="Picture 2" descr="figure_05_19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9" b="3060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92245" y="4430889"/>
            <a:ext cx="1594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Chromatin fibers </a:t>
            </a:r>
            <a:r>
              <a:rPr lang="en-US" dirty="0" smtClean="0"/>
              <a:t>spilling out of a broken nucleus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0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7" y="166513"/>
            <a:ext cx="8861778" cy="990600"/>
          </a:xfrm>
        </p:spPr>
        <p:txBody>
          <a:bodyPr/>
          <a:lstStyle/>
          <a:p>
            <a:r>
              <a:rPr lang="en-US" dirty="0" smtClean="0"/>
              <a:t>Condensation for cell division</a:t>
            </a:r>
            <a:endParaRPr lang="en-US" dirty="0"/>
          </a:p>
        </p:txBody>
      </p:sp>
      <p:pic>
        <p:nvPicPr>
          <p:cNvPr id="4" name="Picture 2" descr="figure_05_1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6" r="23422" b="6625"/>
          <a:stretch/>
        </p:blipFill>
        <p:spPr bwMode="auto">
          <a:xfrm>
            <a:off x="2841978" y="1345296"/>
            <a:ext cx="6302022" cy="26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website head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7408"/>
            <a:ext cx="9144000" cy="24505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777" y="1845732"/>
            <a:ext cx="23988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Dramatic changes in chromosome condensation mark the onset of mitotic cell division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2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bb7327c-bc4e-45bf-b138-5cba5dc4091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586</TotalTime>
  <Words>1182</Words>
  <Application>Microsoft Macintosh PowerPoint</Application>
  <PresentationFormat>On-screen Show (4:3)</PresentationFormat>
  <Paragraphs>222</Paragraphs>
  <Slides>35</Slides>
  <Notes>35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Clarity</vt:lpstr>
      <vt:lpstr>Assignment reminders:</vt:lpstr>
      <vt:lpstr>Group Project Topics So Far</vt:lpstr>
      <vt:lpstr>Assignment reminders:</vt:lpstr>
      <vt:lpstr>Lecture 6 Objectives</vt:lpstr>
      <vt:lpstr>Structure and organization of chromatin</vt:lpstr>
      <vt:lpstr>Nucleosomes</vt:lpstr>
      <vt:lpstr>Imaging chromatin</vt:lpstr>
      <vt:lpstr>DNA in chromosomes is always highly condensed</vt:lpstr>
      <vt:lpstr>Condensation for cell division</vt:lpstr>
      <vt:lpstr>Chromatin structure is Dynamic</vt:lpstr>
      <vt:lpstr>Regulation of compaction</vt:lpstr>
      <vt:lpstr>Regulation of structure within a chromosome</vt:lpstr>
      <vt:lpstr>Regulation by histone tails</vt:lpstr>
      <vt:lpstr>Histone Code</vt:lpstr>
      <vt:lpstr>Histone Code</vt:lpstr>
      <vt:lpstr>Replication machine</vt:lpstr>
      <vt:lpstr>PowerPoint Presentation</vt:lpstr>
      <vt:lpstr>Replication requires the cooperation of many proteins</vt:lpstr>
      <vt:lpstr>Replication requires the cooperation of many proteins</vt:lpstr>
      <vt:lpstr>Replication requires the cooperation of many proteins</vt:lpstr>
      <vt:lpstr>Replication requires the cooperation of many proteins</vt:lpstr>
      <vt:lpstr>Replication creates challenges</vt:lpstr>
      <vt:lpstr>During replication…</vt:lpstr>
      <vt:lpstr>During replication…</vt:lpstr>
      <vt:lpstr>Topoisomerase function is essential</vt:lpstr>
      <vt:lpstr>Replication Machinery</vt:lpstr>
      <vt:lpstr>Replicating telomeres</vt:lpstr>
      <vt:lpstr>PowerPoint Presentation</vt:lpstr>
      <vt:lpstr>RNA to the rescue again!</vt:lpstr>
      <vt:lpstr>PowerPoint Presentation</vt:lpstr>
      <vt:lpstr>PowerPoint Presentation</vt:lpstr>
      <vt:lpstr>Enzymes that make it all possible…</vt:lpstr>
      <vt:lpstr>Dna damage</vt:lpstr>
      <vt:lpstr>Assault on your genome</vt:lpstr>
      <vt:lpstr>Common types of damage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Amity Manning</dc:creator>
  <cp:lastModifiedBy>Amity Manning</cp:lastModifiedBy>
  <cp:revision>41</cp:revision>
  <dcterms:created xsi:type="dcterms:W3CDTF">2016-03-25T00:18:34Z</dcterms:created>
  <dcterms:modified xsi:type="dcterms:W3CDTF">2018-03-29T01:28:02Z</dcterms:modified>
</cp:coreProperties>
</file>